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59" r:id="rId2"/>
    <p:sldId id="260" r:id="rId3"/>
    <p:sldId id="256" r:id="rId4"/>
    <p:sldId id="257" r:id="rId5"/>
    <p:sldId id="258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howGuides="1">
      <p:cViewPr>
        <p:scale>
          <a:sx n="110" d="100"/>
          <a:sy n="110" d="100"/>
        </p:scale>
        <p:origin x="-594" y="9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Relationship Id="rId4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НЛМК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145</c:v>
                </c:pt>
                <c:pt idx="1">
                  <c:v>75</c:v>
                </c:pt>
                <c:pt idx="2">
                  <c:v>97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0</c:v>
                </c:pt>
                <c:pt idx="1">
                  <c:v>151</c:v>
                </c:pt>
                <c:pt idx="2">
                  <c:v>109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8201472"/>
        <c:axId val="108203008"/>
      </c:barChart>
      <c:catAx>
        <c:axId val="108201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8203008"/>
        <c:crosses val="autoZero"/>
        <c:auto val="1"/>
        <c:lblAlgn val="ctr"/>
        <c:lblOffset val="100"/>
        <c:noMultiLvlLbl val="0"/>
      </c:catAx>
      <c:valAx>
        <c:axId val="10820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8201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0.19356</cdr:x>
      <cdr:y>0.25555</cdr:y>
    </cdr:from>
    <cdr:to>
      <cdr:x>0.36913</cdr:x>
      <cdr:y>0.54937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08112" y="79530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200" b="1" dirty="0" smtClean="0"/>
            <a:t>145</a:t>
          </a:r>
          <a:endParaRPr lang="ru-RU" sz="1200" b="1" dirty="0"/>
        </a:p>
      </cdr:txBody>
    </cdr:sp>
  </cdr:relSizeAnchor>
  <cdr:relSizeAnchor xmlns:cdr="http://schemas.openxmlformats.org/drawingml/2006/chartDrawing">
    <cdr:from>
      <cdr:x>0.4839</cdr:x>
      <cdr:y>0.02571</cdr:y>
    </cdr:from>
    <cdr:to>
      <cdr:x>0.65947</cdr:x>
      <cdr:y>0.31953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520280" y="8000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200" b="1" dirty="0" smtClean="0"/>
            <a:t>226</a:t>
          </a:r>
          <a:endParaRPr lang="ru-RU" sz="1200" b="1" dirty="0"/>
        </a:p>
      </cdr:txBody>
    </cdr:sp>
  </cdr:relSizeAnchor>
  <cdr:relSizeAnchor xmlns:cdr="http://schemas.openxmlformats.org/drawingml/2006/chartDrawing">
    <cdr:from>
      <cdr:x>0.78807</cdr:x>
      <cdr:y>0.07401</cdr:y>
    </cdr:from>
    <cdr:to>
      <cdr:x>0.96364</cdr:x>
      <cdr:y>0.36783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104456" y="23033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200" b="1" dirty="0" smtClean="0"/>
            <a:t>206</a:t>
          </a:r>
          <a:endParaRPr lang="ru-RU" sz="12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8FB0B0-3C4F-4A8E-BB6F-1CC034FEE52C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C7CB2-085F-4F96-B733-168D797D3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065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BC7CB2-085F-4F96-B733-168D797D3FC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190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C682C-91B9-4208-9400-7509B2CD5177}" type="datetime1">
              <a:rPr lang="ru-RU" smtClean="0"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544B-1BA0-4ED1-A369-AB475AEE4A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3FDF-3649-4F4E-9B73-9DBE7FA6B8B0}" type="datetime1">
              <a:rPr lang="ru-RU" smtClean="0"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544B-1BA0-4ED1-A369-AB475AEE4A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5882E-7810-450B-9BEB-547FDD87F902}" type="datetime1">
              <a:rPr lang="ru-RU" smtClean="0"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544B-1BA0-4ED1-A369-AB475AEE4A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11081-5487-4A89-AA4A-AF3B540779AC}" type="datetime1">
              <a:rPr lang="ru-RU" smtClean="0"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544B-1BA0-4ED1-A369-AB475AEE4A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7D1DA-6A58-477A-97DE-7475D396967F}" type="datetime1">
              <a:rPr lang="ru-RU" smtClean="0"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544B-1BA0-4ED1-A369-AB475AEE4A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17DC-BA7E-4969-891E-6EF310772752}" type="datetime1">
              <a:rPr lang="ru-RU" smtClean="0"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544B-1BA0-4ED1-A369-AB475AEE4A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03A7A-EFA5-4115-A84B-FB3CE0766D73}" type="datetime1">
              <a:rPr lang="ru-RU" smtClean="0"/>
              <a:t>14.03.2017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544B-1BA0-4ED1-A369-AB475AEE4A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1336F-0476-4D97-9469-7D4E0D471D02}" type="datetime1">
              <a:rPr lang="ru-RU" smtClean="0"/>
              <a:t>14.03.2017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544B-1BA0-4ED1-A369-AB475AEE4A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00D8A-55F8-4E4A-9378-F3C72C8E8429}" type="datetime1">
              <a:rPr lang="ru-RU" smtClean="0"/>
              <a:t>14.03.2017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544B-1BA0-4ED1-A369-AB475AEE4A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8C9AA-144B-4C5C-BD20-D3E2274A15F3}" type="datetime1">
              <a:rPr lang="ru-RU" smtClean="0"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544B-1BA0-4ED1-A369-AB475AEE4A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8344-75A0-4859-9132-E8BB20167B67}" type="datetime1">
              <a:rPr lang="ru-RU" smtClean="0"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544B-1BA0-4ED1-A369-AB475AEE4A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C6472-0556-4AFD-BB66-24EE92428175}" type="datetime1">
              <a:rPr lang="ru-RU" smtClean="0"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A544B-1BA0-4ED1-A369-AB475AEE4A0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628800"/>
            <a:ext cx="7772400" cy="1470025"/>
          </a:xfrm>
        </p:spPr>
        <p:txBody>
          <a:bodyPr>
            <a:noAutofit/>
          </a:bodyPr>
          <a:lstStyle/>
          <a:p>
            <a:r>
              <a:rPr lang="ru-RU" sz="2800" b="1" cap="all" dirty="0"/>
              <a:t>Независимая оценка квалификации работников: угрозы для работодателя. Влияние закона 238-ФЗ на подбор и оценку персонала: первые итоги.</a:t>
            </a:r>
            <a:br>
              <a:rPr lang="ru-RU" sz="2800" b="1" cap="all" dirty="0"/>
            </a:br>
            <a:endParaRPr lang="ru-RU" sz="2800" b="1" cap="all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7360" y="4149080"/>
            <a:ext cx="6400800" cy="17526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Станислав Цырлин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ПАО «НЛМК»</a:t>
            </a:r>
          </a:p>
          <a:p>
            <a:endParaRPr lang="ru-RU" sz="2400" b="1" dirty="0" smtClean="0">
              <a:solidFill>
                <a:schemeClr val="tx1"/>
              </a:solidFill>
            </a:endParaRPr>
          </a:p>
          <a:p>
            <a:endParaRPr lang="ru-RU" sz="2400" b="1" dirty="0">
              <a:solidFill>
                <a:schemeClr val="tx1"/>
              </a:solidFill>
            </a:endParaRPr>
          </a:p>
          <a:p>
            <a:r>
              <a:rPr lang="ru-RU" sz="2400" b="1" dirty="0" smtClean="0">
                <a:solidFill>
                  <a:schemeClr val="tx1"/>
                </a:solidFill>
              </a:rPr>
              <a:t>Март 2017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32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994122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КРАТКАЯ ИСТОРИЯ ВОПРОСА</a:t>
            </a:r>
            <a:endParaRPr lang="ru-RU" sz="1800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1124744"/>
            <a:ext cx="41764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 smtClean="0"/>
              <a:t>Декабрь 2011 </a:t>
            </a:r>
            <a:r>
              <a:rPr lang="ru-RU" sz="1400" b="1" dirty="0" smtClean="0"/>
              <a:t>– на заседании комитета РСПП по рынку труда была предложена система </a:t>
            </a:r>
            <a:r>
              <a:rPr lang="ru-RU" sz="1400" b="1" dirty="0" err="1" smtClean="0"/>
              <a:t>профстандартов</a:t>
            </a:r>
            <a:r>
              <a:rPr lang="ru-RU" sz="1400" b="1" dirty="0" smtClean="0"/>
              <a:t>.</a:t>
            </a:r>
            <a:endParaRPr lang="ru-RU" sz="1400" b="1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4507699" y="836712"/>
            <a:ext cx="3744590" cy="2663825"/>
            <a:chOff x="1187450" y="1412875"/>
            <a:chExt cx="6551613" cy="4679950"/>
          </a:xfrm>
        </p:grpSpPr>
        <p:sp>
          <p:nvSpPr>
            <p:cNvPr id="5" name="AutoShape 2"/>
            <p:cNvSpPr>
              <a:spLocks noChangeArrowheads="1"/>
            </p:cNvSpPr>
            <p:nvPr/>
          </p:nvSpPr>
          <p:spPr bwMode="auto">
            <a:xfrm>
              <a:off x="2268538" y="1628775"/>
              <a:ext cx="4217987" cy="4217988"/>
            </a:xfrm>
            <a:custGeom>
              <a:avLst/>
              <a:gdLst>
                <a:gd name="G0" fmla="+- 911 0 0"/>
                <a:gd name="G1" fmla="+- 21600 0 911"/>
                <a:gd name="G2" fmla="+- 21600 0 911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911" y="10800"/>
                  </a:moveTo>
                  <a:cubicBezTo>
                    <a:pt x="911" y="16262"/>
                    <a:pt x="5338" y="20689"/>
                    <a:pt x="10800" y="20689"/>
                  </a:cubicBezTo>
                  <a:cubicBezTo>
                    <a:pt x="16262" y="20689"/>
                    <a:pt x="20689" y="16262"/>
                    <a:pt x="20689" y="10800"/>
                  </a:cubicBezTo>
                  <a:cubicBezTo>
                    <a:pt x="20689" y="5338"/>
                    <a:pt x="16262" y="911"/>
                    <a:pt x="10800" y="911"/>
                  </a:cubicBezTo>
                  <a:cubicBezTo>
                    <a:pt x="5338" y="911"/>
                    <a:pt x="911" y="5338"/>
                    <a:pt x="911" y="10800"/>
                  </a:cubicBezTo>
                  <a:close/>
                </a:path>
              </a:pathLst>
            </a:custGeom>
            <a:solidFill>
              <a:srgbClr val="D8E3F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AutoShape 3"/>
            <p:cNvSpPr>
              <a:spLocks noChangeArrowheads="1"/>
            </p:cNvSpPr>
            <p:nvPr/>
          </p:nvSpPr>
          <p:spPr bwMode="auto">
            <a:xfrm>
              <a:off x="3492500" y="5084763"/>
              <a:ext cx="2159000" cy="1008062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000" b="1" dirty="0">
                  <a:solidFill>
                    <a:schemeClr val="hlink"/>
                  </a:solidFill>
                </a:rPr>
                <a:t>Разработка ФГОС </a:t>
              </a:r>
            </a:p>
            <a:p>
              <a:pPr algn="ctr"/>
              <a:r>
                <a:rPr lang="ru-RU" altLang="ru-RU" sz="1000" b="1" dirty="0">
                  <a:solidFill>
                    <a:schemeClr val="hlink"/>
                  </a:solidFill>
                </a:rPr>
                <a:t>и программ</a:t>
              </a:r>
            </a:p>
            <a:p>
              <a:pPr algn="ctr"/>
              <a:r>
                <a:rPr lang="ru-RU" altLang="ru-RU" sz="1000" b="1" dirty="0">
                  <a:solidFill>
                    <a:schemeClr val="hlink"/>
                  </a:solidFill>
                </a:rPr>
                <a:t>профессиональной </a:t>
              </a:r>
            </a:p>
            <a:p>
              <a:pPr algn="ctr"/>
              <a:r>
                <a:rPr lang="ru-RU" altLang="ru-RU" sz="1000" b="1" dirty="0">
                  <a:solidFill>
                    <a:schemeClr val="hlink"/>
                  </a:solidFill>
                </a:rPr>
                <a:t>подготовки</a:t>
              </a:r>
            </a:p>
          </p:txBody>
        </p:sp>
        <p:sp>
          <p:nvSpPr>
            <p:cNvPr id="7" name="AutoShape 4"/>
            <p:cNvSpPr>
              <a:spLocks noChangeArrowheads="1"/>
            </p:cNvSpPr>
            <p:nvPr/>
          </p:nvSpPr>
          <p:spPr bwMode="auto">
            <a:xfrm>
              <a:off x="5580063" y="2492375"/>
              <a:ext cx="2159000" cy="1008063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000" b="1" dirty="0">
                  <a:solidFill>
                    <a:schemeClr val="hlink"/>
                  </a:solidFill>
                </a:rPr>
                <a:t>Формирование общероссийской </a:t>
              </a:r>
            </a:p>
            <a:p>
              <a:pPr algn="ctr"/>
              <a:r>
                <a:rPr lang="ru-RU" altLang="ru-RU" sz="1000" b="1" dirty="0">
                  <a:solidFill>
                    <a:schemeClr val="hlink"/>
                  </a:solidFill>
                </a:rPr>
                <a:t>информационной базы по</a:t>
              </a:r>
            </a:p>
            <a:p>
              <a:pPr algn="ctr"/>
              <a:r>
                <a:rPr lang="ru-RU" altLang="ru-RU" sz="1000" b="1" dirty="0">
                  <a:solidFill>
                    <a:schemeClr val="hlink"/>
                  </a:solidFill>
                </a:rPr>
                <a:t> востребованным профессиям</a:t>
              </a:r>
            </a:p>
            <a:p>
              <a:pPr algn="ctr"/>
              <a:r>
                <a:rPr lang="ru-RU" altLang="ru-RU" sz="1000" b="1" dirty="0">
                  <a:solidFill>
                    <a:schemeClr val="hlink"/>
                  </a:solidFill>
                </a:rPr>
                <a:t>«Атлас профессий»</a:t>
              </a:r>
            </a:p>
          </p:txBody>
        </p:sp>
        <p:sp>
          <p:nvSpPr>
            <p:cNvPr id="8" name="AutoShape 5"/>
            <p:cNvSpPr>
              <a:spLocks noChangeArrowheads="1"/>
            </p:cNvSpPr>
            <p:nvPr/>
          </p:nvSpPr>
          <p:spPr bwMode="auto">
            <a:xfrm>
              <a:off x="5580063" y="3860800"/>
              <a:ext cx="2159000" cy="1008063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000" b="1" dirty="0">
                  <a:solidFill>
                    <a:schemeClr val="hlink"/>
                  </a:solidFill>
                </a:rPr>
                <a:t>Разработка</a:t>
              </a:r>
            </a:p>
            <a:p>
              <a:pPr algn="ctr"/>
              <a:r>
                <a:rPr lang="ru-RU" altLang="ru-RU" sz="1200" b="1" dirty="0">
                  <a:solidFill>
                    <a:schemeClr val="hlink"/>
                  </a:solidFill>
                </a:rPr>
                <a:t> </a:t>
              </a:r>
              <a:r>
                <a:rPr lang="ru-RU" altLang="ru-RU" sz="1000" b="1" dirty="0">
                  <a:solidFill>
                    <a:schemeClr val="hlink"/>
                  </a:solidFill>
                </a:rPr>
                <a:t>профессиональных </a:t>
              </a:r>
            </a:p>
            <a:p>
              <a:pPr algn="ctr"/>
              <a:r>
                <a:rPr lang="ru-RU" altLang="ru-RU" sz="1000" b="1" dirty="0">
                  <a:solidFill>
                    <a:schemeClr val="hlink"/>
                  </a:solidFill>
                </a:rPr>
                <a:t>стандартов</a:t>
              </a:r>
            </a:p>
          </p:txBody>
        </p:sp>
        <p:sp>
          <p:nvSpPr>
            <p:cNvPr id="9" name="AutoShape 6"/>
            <p:cNvSpPr>
              <a:spLocks noChangeArrowheads="1"/>
            </p:cNvSpPr>
            <p:nvPr/>
          </p:nvSpPr>
          <p:spPr bwMode="auto">
            <a:xfrm>
              <a:off x="1187450" y="2565400"/>
              <a:ext cx="2159000" cy="1008063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000" b="1" dirty="0">
                  <a:solidFill>
                    <a:schemeClr val="hlink"/>
                  </a:solidFill>
                </a:rPr>
                <a:t>Независимая оценка </a:t>
              </a:r>
            </a:p>
            <a:p>
              <a:pPr algn="ctr"/>
              <a:r>
                <a:rPr lang="ru-RU" altLang="ru-RU" sz="1000" b="1" dirty="0">
                  <a:solidFill>
                    <a:schemeClr val="hlink"/>
                  </a:solidFill>
                </a:rPr>
                <a:t>и сертификация</a:t>
              </a:r>
            </a:p>
            <a:p>
              <a:pPr algn="ctr"/>
              <a:r>
                <a:rPr lang="ru-RU" altLang="ru-RU" sz="1000" b="1" dirty="0">
                  <a:solidFill>
                    <a:schemeClr val="hlink"/>
                  </a:solidFill>
                </a:rPr>
                <a:t>профессиональных</a:t>
              </a:r>
            </a:p>
            <a:p>
              <a:pPr algn="ctr"/>
              <a:r>
                <a:rPr lang="ru-RU" altLang="ru-RU" sz="1000" b="1" dirty="0">
                  <a:solidFill>
                    <a:schemeClr val="hlink"/>
                  </a:solidFill>
                </a:rPr>
                <a:t>квалификаций</a:t>
              </a:r>
            </a:p>
          </p:txBody>
        </p:sp>
        <p:sp>
          <p:nvSpPr>
            <p:cNvPr id="10" name="AutoShape 7"/>
            <p:cNvSpPr>
              <a:spLocks noChangeArrowheads="1"/>
            </p:cNvSpPr>
            <p:nvPr/>
          </p:nvSpPr>
          <p:spPr bwMode="auto">
            <a:xfrm>
              <a:off x="1187450" y="3860800"/>
              <a:ext cx="2232025" cy="1008063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000" b="1" dirty="0">
                  <a:solidFill>
                    <a:schemeClr val="hlink"/>
                  </a:solidFill>
                </a:rPr>
                <a:t>Аккредитация </a:t>
              </a:r>
            </a:p>
            <a:p>
              <a:pPr algn="ctr"/>
              <a:r>
                <a:rPr lang="ru-RU" altLang="ru-RU" sz="1000" b="1" dirty="0">
                  <a:solidFill>
                    <a:schemeClr val="hlink"/>
                  </a:solidFill>
                </a:rPr>
                <a:t>образовательных</a:t>
              </a:r>
            </a:p>
            <a:p>
              <a:pPr algn="ctr"/>
              <a:r>
                <a:rPr lang="ru-RU" altLang="ru-RU" sz="1000" b="1" dirty="0">
                  <a:solidFill>
                    <a:schemeClr val="hlink"/>
                  </a:solidFill>
                </a:rPr>
                <a:t>программ</a:t>
              </a:r>
            </a:p>
          </p:txBody>
        </p:sp>
        <p:sp>
          <p:nvSpPr>
            <p:cNvPr id="11" name="Rectangle 8"/>
            <p:cNvSpPr>
              <a:spLocks noChangeArrowheads="1"/>
            </p:cNvSpPr>
            <p:nvPr/>
          </p:nvSpPr>
          <p:spPr bwMode="auto">
            <a:xfrm>
              <a:off x="3059113" y="1844675"/>
              <a:ext cx="288925" cy="5048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AutoShape 9"/>
            <p:cNvSpPr>
              <a:spLocks noChangeArrowheads="1"/>
            </p:cNvSpPr>
            <p:nvPr/>
          </p:nvSpPr>
          <p:spPr bwMode="auto">
            <a:xfrm rot="18667508">
              <a:off x="2751931" y="2012157"/>
              <a:ext cx="568325" cy="388938"/>
            </a:xfrm>
            <a:prstGeom prst="rightArrow">
              <a:avLst>
                <a:gd name="adj1" fmla="val 50000"/>
                <a:gd name="adj2" fmla="val 36531"/>
              </a:avLst>
            </a:prstGeom>
            <a:solidFill>
              <a:srgbClr val="D8E3F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AutoShape 10"/>
            <p:cNvSpPr>
              <a:spLocks noChangeArrowheads="1"/>
            </p:cNvSpPr>
            <p:nvPr/>
          </p:nvSpPr>
          <p:spPr bwMode="auto">
            <a:xfrm>
              <a:off x="3348038" y="1412875"/>
              <a:ext cx="2159000" cy="1008063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1000" b="1" dirty="0">
                  <a:solidFill>
                    <a:schemeClr val="hlink"/>
                  </a:solidFill>
                </a:rPr>
                <a:t>Общероссийский</a:t>
              </a:r>
            </a:p>
            <a:p>
              <a:pPr algn="ctr"/>
              <a:r>
                <a:rPr lang="ru-RU" altLang="ru-RU" sz="1000" b="1" dirty="0">
                  <a:solidFill>
                    <a:schemeClr val="hlink"/>
                  </a:solidFill>
                </a:rPr>
                <a:t>мониторинг</a:t>
              </a:r>
            </a:p>
            <a:p>
              <a:pPr algn="ctr"/>
              <a:r>
                <a:rPr lang="ru-RU" altLang="ru-RU" sz="1200" b="1" dirty="0">
                  <a:solidFill>
                    <a:schemeClr val="hlink"/>
                  </a:solidFill>
                </a:rPr>
                <a:t> </a:t>
              </a:r>
              <a:r>
                <a:rPr lang="ru-RU" altLang="ru-RU" sz="1000" b="1" dirty="0">
                  <a:solidFill>
                    <a:schemeClr val="hlink"/>
                  </a:solidFill>
                </a:rPr>
                <a:t>потребности</a:t>
              </a:r>
            </a:p>
            <a:p>
              <a:pPr algn="ctr"/>
              <a:r>
                <a:rPr lang="ru-RU" altLang="ru-RU" sz="1200" b="1" dirty="0">
                  <a:solidFill>
                    <a:schemeClr val="hlink"/>
                  </a:solidFill>
                </a:rPr>
                <a:t>в </a:t>
              </a:r>
              <a:r>
                <a:rPr lang="ru-RU" altLang="ru-RU" sz="1000" b="1" dirty="0">
                  <a:solidFill>
                    <a:schemeClr val="hlink"/>
                  </a:solidFill>
                </a:rPr>
                <a:t>квалификации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44398" y="2353705"/>
            <a:ext cx="41764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 smtClean="0"/>
              <a:t>Конец 2012 </a:t>
            </a:r>
            <a:r>
              <a:rPr lang="ru-RU" sz="1400" b="1" dirty="0" smtClean="0"/>
              <a:t>– создан Общественно-государственный совет </a:t>
            </a:r>
            <a:r>
              <a:rPr lang="ru-RU" sz="1400" b="1" dirty="0"/>
              <a:t>системы независимой </a:t>
            </a:r>
            <a:endParaRPr lang="ru-RU" sz="1400" dirty="0"/>
          </a:p>
          <a:p>
            <a:r>
              <a:rPr lang="ru-RU" sz="1400" b="1" dirty="0"/>
              <a:t>оценки качества профессионального </a:t>
            </a:r>
            <a:r>
              <a:rPr lang="ru-RU" sz="1400" b="1" dirty="0" smtClean="0"/>
              <a:t>образования. Начат проект по </a:t>
            </a:r>
            <a:r>
              <a:rPr lang="ru-RU" sz="1400" b="1" dirty="0" err="1" smtClean="0"/>
              <a:t>профстандартам</a:t>
            </a:r>
            <a:r>
              <a:rPr lang="ru-RU" sz="1400" b="1" dirty="0" smtClean="0"/>
              <a:t>. Подготовлены документы по независимой оценки и сертификации.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79512" y="4130496"/>
            <a:ext cx="41764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 smtClean="0"/>
              <a:t>Май 2015 </a:t>
            </a:r>
            <a:r>
              <a:rPr lang="ru-RU" sz="1400" b="1" dirty="0" smtClean="0"/>
              <a:t>– принят закон №122-ФЗ об обязательности применения </a:t>
            </a:r>
            <a:r>
              <a:rPr lang="ru-RU" sz="1400" b="1" dirty="0" err="1" smtClean="0"/>
              <a:t>профстандартов</a:t>
            </a:r>
            <a:r>
              <a:rPr lang="ru-RU" sz="1400" b="1" dirty="0" smtClean="0"/>
              <a:t> в отдельных случаях с 1 июля 2016-го г.</a:t>
            </a:r>
            <a:endParaRPr lang="ru-RU" sz="1400" b="1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976" y="3814461"/>
            <a:ext cx="4680520" cy="130494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36167" y="5570076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 smtClean="0"/>
              <a:t>Июль 2016</a:t>
            </a:r>
            <a:r>
              <a:rPr lang="ru-RU" sz="1400" b="1" dirty="0" smtClean="0"/>
              <a:t>– принят закон №238-ФЗ о независимой оценке квалификации.</a:t>
            </a:r>
            <a:endParaRPr lang="ru-RU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330997" y="5517232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?</a:t>
            </a:r>
            <a:endParaRPr lang="ru-RU" sz="4000" b="1" dirty="0"/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544B-1BA0-4ED1-A369-AB475AEE4A0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98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404664"/>
            <a:ext cx="85903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СУЩЕСТВУЮЩАЯ СИСТЕМА КОМПЛЕКТОВАНИЯ И ПОДГОТОВКИ НА </a:t>
            </a:r>
            <a:r>
              <a:rPr lang="ru-RU" b="1" dirty="0" smtClean="0"/>
              <a:t>ПРОИЗВОДСТВЕ</a:t>
            </a:r>
          </a:p>
          <a:p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3429000"/>
            <a:ext cx="2376264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39552" y="3717032"/>
            <a:ext cx="23798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Система проф. образования</a:t>
            </a:r>
            <a:endParaRPr lang="ru-RU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484784"/>
            <a:ext cx="2376264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55576" y="1772816"/>
            <a:ext cx="20076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Предприятие обучения</a:t>
            </a:r>
            <a:endParaRPr lang="ru-RU" sz="1400" b="1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827584" y="2420888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99592" y="2780928"/>
            <a:ext cx="20425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Производственная практика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1540" y="4521102"/>
            <a:ext cx="2628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Обучение по </a:t>
            </a:r>
            <a:r>
              <a:rPr lang="ru-RU" sz="1200" dirty="0" err="1" smtClean="0"/>
              <a:t>ФГОСам</a:t>
            </a:r>
            <a:r>
              <a:rPr lang="ru-RU" sz="1200" dirty="0" smtClean="0"/>
              <a:t> на массовые чаще всего «сквозные» профессии </a:t>
            </a:r>
          </a:p>
        </p:txBody>
      </p:sp>
      <p:cxnSp>
        <p:nvCxnSpPr>
          <p:cNvPr id="14" name="Прямая со стрелкой 13"/>
          <p:cNvCxnSpPr>
            <a:stCxn id="6" idx="3"/>
          </p:cNvCxnSpPr>
          <p:nvPr/>
        </p:nvCxnSpPr>
        <p:spPr>
          <a:xfrm flipV="1">
            <a:off x="2919434" y="3861048"/>
            <a:ext cx="1364534" cy="9873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4283968" y="3501008"/>
            <a:ext cx="2376264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211960" y="3789040"/>
            <a:ext cx="25506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Предприятие трудоустройства</a:t>
            </a:r>
            <a:endParaRPr lang="ru-RU" sz="1400" b="1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2915816" y="2420888"/>
            <a:ext cx="1368152" cy="1152128"/>
          </a:xfrm>
          <a:prstGeom prst="straightConnector1">
            <a:avLst/>
          </a:prstGeom>
          <a:ln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347864" y="2204864"/>
            <a:ext cx="17310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Предприятия практики </a:t>
            </a:r>
          </a:p>
          <a:p>
            <a:r>
              <a:rPr lang="ru-RU" sz="1200" dirty="0" smtClean="0"/>
              <a:t>и трудоустройства </a:t>
            </a:r>
          </a:p>
          <a:p>
            <a:r>
              <a:rPr lang="ru-RU" sz="1200" dirty="0" smtClean="0"/>
              <a:t>могут отличаться</a:t>
            </a:r>
            <a:endParaRPr lang="ru-RU" sz="1200" dirty="0"/>
          </a:p>
        </p:txBody>
      </p:sp>
      <p:sp>
        <p:nvSpPr>
          <p:cNvPr id="20" name="Овал 19"/>
          <p:cNvSpPr/>
          <p:nvPr/>
        </p:nvSpPr>
        <p:spPr>
          <a:xfrm>
            <a:off x="5436096" y="1628800"/>
            <a:ext cx="3456384" cy="12961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6156176" y="2060848"/>
            <a:ext cx="21030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Свободный рынок труда</a:t>
            </a:r>
            <a:endParaRPr lang="ru-RU" sz="1400" b="1" dirty="0"/>
          </a:p>
        </p:txBody>
      </p:sp>
      <p:cxnSp>
        <p:nvCxnSpPr>
          <p:cNvPr id="23" name="Прямая со стрелкой 22"/>
          <p:cNvCxnSpPr>
            <a:stCxn id="20" idx="4"/>
          </p:cNvCxnSpPr>
          <p:nvPr/>
        </p:nvCxnSpPr>
        <p:spPr>
          <a:xfrm flipH="1">
            <a:off x="5940152" y="2924944"/>
            <a:ext cx="1224136" cy="57606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283968" y="4581128"/>
            <a:ext cx="218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Обучение лиц без профессии</a:t>
            </a:r>
          </a:p>
          <a:p>
            <a:r>
              <a:rPr lang="ru-RU" sz="1200" dirty="0" err="1" smtClean="0"/>
              <a:t>Доучивание</a:t>
            </a:r>
            <a:r>
              <a:rPr lang="ru-RU" sz="1200" dirty="0" smtClean="0"/>
              <a:t> лиц с профессией</a:t>
            </a:r>
            <a:endParaRPr lang="ru-RU" sz="1200" dirty="0"/>
          </a:p>
        </p:txBody>
      </p:sp>
      <p:sp>
        <p:nvSpPr>
          <p:cNvPr id="22" name="Овал 21"/>
          <p:cNvSpPr/>
          <p:nvPr/>
        </p:nvSpPr>
        <p:spPr>
          <a:xfrm>
            <a:off x="3074607" y="5357377"/>
            <a:ext cx="1080120" cy="10177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/>
          <p:cNvCxnSpPr/>
          <p:nvPr/>
        </p:nvCxnSpPr>
        <p:spPr>
          <a:xfrm flipH="1" flipV="1">
            <a:off x="3607420" y="3880624"/>
            <a:ext cx="7247" cy="1476754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11667" y="5681572"/>
            <a:ext cx="606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ЦОК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11" grpId="0"/>
      <p:bldP spid="12" grpId="0"/>
      <p:bldP spid="15" grpId="0" animBg="1"/>
      <p:bldP spid="16" grpId="0"/>
      <p:bldP spid="19" grpId="0"/>
      <p:bldP spid="20" grpId="0" animBg="1"/>
      <p:bldP spid="21" grpId="0"/>
      <p:bldP spid="24" grpId="0"/>
      <p:bldP spid="22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9871" y="297233"/>
            <a:ext cx="7537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НОВАЯ СИСТЕМА КОМПЛЕКТОВАНИЯ И ПОДГОТОВКИ НА ПРОИЗВОДСТВЕ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852936"/>
            <a:ext cx="2376264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140968"/>
            <a:ext cx="23798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Система проф. образования</a:t>
            </a:r>
            <a:endParaRPr lang="ru-RU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908720"/>
            <a:ext cx="2376264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39552" y="1196752"/>
            <a:ext cx="20076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Предприятие обучения</a:t>
            </a:r>
            <a:endParaRPr lang="ru-RU" sz="1400" b="1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683568" y="1844824"/>
            <a:ext cx="0" cy="1008112"/>
          </a:xfrm>
          <a:prstGeom prst="straightConnector1">
            <a:avLst/>
          </a:prstGeom>
          <a:ln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91450" y="2143889"/>
            <a:ext cx="22511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Обучение по дуальной системе</a:t>
            </a:r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251520" y="3882116"/>
            <a:ext cx="26515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Теоретическое  обучение по </a:t>
            </a:r>
            <a:r>
              <a:rPr lang="ru-RU" sz="1200" dirty="0" err="1" smtClean="0"/>
              <a:t>ФГОСам</a:t>
            </a:r>
            <a:r>
              <a:rPr lang="ru-RU" sz="1200" dirty="0" smtClean="0"/>
              <a:t> </a:t>
            </a:r>
          </a:p>
          <a:p>
            <a:r>
              <a:rPr lang="ru-RU" sz="1200" dirty="0" smtClean="0"/>
              <a:t>на полный набор профессий в соответствии с ПС</a:t>
            </a:r>
          </a:p>
          <a:p>
            <a:endParaRPr lang="ru-RU" sz="1200" dirty="0"/>
          </a:p>
        </p:txBody>
      </p:sp>
      <p:cxnSp>
        <p:nvCxnSpPr>
          <p:cNvPr id="14" name="Прямая со стрелкой 13"/>
          <p:cNvCxnSpPr>
            <a:stCxn id="6" idx="3"/>
          </p:cNvCxnSpPr>
          <p:nvPr/>
        </p:nvCxnSpPr>
        <p:spPr>
          <a:xfrm flipV="1">
            <a:off x="2775418" y="3284984"/>
            <a:ext cx="1364534" cy="9873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4139952" y="2924944"/>
            <a:ext cx="2376264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067944" y="3212976"/>
            <a:ext cx="25506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Предприятие трудоустройства</a:t>
            </a:r>
            <a:endParaRPr lang="ru-RU" sz="1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713050" y="1604043"/>
            <a:ext cx="15794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Обычно одно и то же</a:t>
            </a:r>
          </a:p>
          <a:p>
            <a:r>
              <a:rPr lang="ru-RU" sz="1200" dirty="0" smtClean="0"/>
              <a:t>предприятие</a:t>
            </a:r>
          </a:p>
          <a:p>
            <a:r>
              <a:rPr lang="ru-RU" sz="1200" dirty="0" smtClean="0"/>
              <a:t>(по договору)</a:t>
            </a:r>
            <a:endParaRPr lang="ru-RU" sz="1200" dirty="0"/>
          </a:p>
        </p:txBody>
      </p:sp>
      <p:sp>
        <p:nvSpPr>
          <p:cNvPr id="20" name="Овал 19"/>
          <p:cNvSpPr/>
          <p:nvPr/>
        </p:nvSpPr>
        <p:spPr>
          <a:xfrm>
            <a:off x="5508104" y="5229200"/>
            <a:ext cx="3456384" cy="12961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6300192" y="5733256"/>
            <a:ext cx="21030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Свободный рынок труда</a:t>
            </a:r>
            <a:endParaRPr lang="ru-RU" sz="1400" b="1" dirty="0"/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5039155" y="6041033"/>
            <a:ext cx="516612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57843" y="2924944"/>
            <a:ext cx="26946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Полный цикл обучения только на малочисленные</a:t>
            </a:r>
            <a:br>
              <a:rPr lang="ru-RU" sz="1200" dirty="0" smtClean="0"/>
            </a:br>
            <a:r>
              <a:rPr lang="ru-RU" sz="1200" dirty="0" smtClean="0"/>
              <a:t>специфические профессии,</a:t>
            </a:r>
          </a:p>
          <a:p>
            <a:r>
              <a:rPr lang="ru-RU" sz="1200" dirty="0" smtClean="0"/>
              <a:t>не поддерживаемые системой ПС</a:t>
            </a:r>
            <a:endParaRPr lang="ru-RU" sz="1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674764" y="5461483"/>
            <a:ext cx="2376264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679865" y="5709848"/>
            <a:ext cx="2401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/>
              <a:t>Центры подготовки рабочих</a:t>
            </a:r>
            <a:br>
              <a:rPr lang="ru-RU" sz="1400" b="1" dirty="0" smtClean="0"/>
            </a:br>
            <a:r>
              <a:rPr lang="ru-RU" sz="1400" b="1" dirty="0" smtClean="0"/>
              <a:t>кадров</a:t>
            </a:r>
            <a:endParaRPr lang="ru-RU" sz="1400" b="1" dirty="0"/>
          </a:p>
        </p:txBody>
      </p:sp>
      <p:cxnSp>
        <p:nvCxnSpPr>
          <p:cNvPr id="29" name="Прямая со стрелкой 28"/>
          <p:cNvCxnSpPr>
            <a:stCxn id="22" idx="0"/>
            <a:endCxn id="15" idx="2"/>
          </p:cNvCxnSpPr>
          <p:nvPr/>
        </p:nvCxnSpPr>
        <p:spPr>
          <a:xfrm flipV="1">
            <a:off x="3862896" y="3861048"/>
            <a:ext cx="1465188" cy="160043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4470814" y="3861048"/>
            <a:ext cx="1181306" cy="1600435"/>
          </a:xfrm>
          <a:prstGeom prst="straightConnector1">
            <a:avLst/>
          </a:prstGeom>
          <a:ln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972300" y="4770893"/>
            <a:ext cx="1891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Обучение по дуальной системе</a:t>
            </a:r>
            <a:endParaRPr lang="ru-RU" sz="1200" dirty="0"/>
          </a:p>
        </p:txBody>
      </p:sp>
      <p:sp>
        <p:nvSpPr>
          <p:cNvPr id="28" name="Овал 27"/>
          <p:cNvSpPr/>
          <p:nvPr/>
        </p:nvSpPr>
        <p:spPr>
          <a:xfrm>
            <a:off x="2806304" y="4090063"/>
            <a:ext cx="1080120" cy="10177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 стрелкой 30"/>
          <p:cNvCxnSpPr/>
          <p:nvPr/>
        </p:nvCxnSpPr>
        <p:spPr>
          <a:xfrm flipH="1" flipV="1">
            <a:off x="3336688" y="3294857"/>
            <a:ext cx="9678" cy="79520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043364" y="4414258"/>
            <a:ext cx="60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ЦОК</a:t>
            </a:r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27" name="Прямая со стрелкой 26"/>
          <p:cNvCxnSpPr>
            <a:stCxn id="28" idx="5"/>
          </p:cNvCxnSpPr>
          <p:nvPr/>
        </p:nvCxnSpPr>
        <p:spPr>
          <a:xfrm>
            <a:off x="3728244" y="4958744"/>
            <a:ext cx="339700" cy="2704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6444208" y="3882116"/>
            <a:ext cx="1080120" cy="13470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авая фигурная скобка 12"/>
          <p:cNvSpPr/>
          <p:nvPr/>
        </p:nvSpPr>
        <p:spPr>
          <a:xfrm rot="18810108">
            <a:off x="3434734" y="1445365"/>
            <a:ext cx="261891" cy="162799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11" grpId="0"/>
      <p:bldP spid="12" grpId="0"/>
      <p:bldP spid="15" grpId="0" animBg="1"/>
      <p:bldP spid="16" grpId="0"/>
      <p:bldP spid="19" grpId="0"/>
      <p:bldP spid="20" grpId="0" animBg="1"/>
      <p:bldP spid="21" grpId="0"/>
      <p:bldP spid="24" grpId="0"/>
      <p:bldP spid="22" grpId="0" animBg="1"/>
      <p:bldP spid="25" grpId="0"/>
      <p:bldP spid="34" grpId="0"/>
      <p:bldP spid="28" grpId="1" animBg="1"/>
      <p:bldP spid="32" grpId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260648"/>
            <a:ext cx="76927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 ЛИПЕЦКЕ С 2013-ГО ФУНКЦИОНИРУЕТ ЦЕНТР ОЦЕНКИ И СЕРТИФИКАЦИИ</a:t>
            </a:r>
          </a:p>
          <a:p>
            <a:pPr algn="ctr"/>
            <a:r>
              <a:rPr lang="ru-RU" b="1" dirty="0" smtClean="0"/>
              <a:t> КВАЛИФИКАЦИИ В МЕТАЛЛУРГИИ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1124744"/>
            <a:ext cx="84249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Оценка проводится по 10 профессиям из 350 присутствующих на НЛМК.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Профессии, по которым проводится оценка, массовые: на них приходится почти 30% от общего числа рабочих.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Профессии, по которым проводится оценка и сертификация совпадают с теми, по которым осуществляется подготовка в учебном заведении.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Все соискатели были сертифицированы.</a:t>
            </a:r>
            <a:endParaRPr lang="ru-RU" b="1" dirty="0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559772059"/>
              </p:ext>
            </p:extLst>
          </p:nvPr>
        </p:nvGraphicFramePr>
        <p:xfrm>
          <a:off x="611560" y="3573016"/>
          <a:ext cx="5208240" cy="3112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27584" y="3356992"/>
            <a:ext cx="49456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Количество прошедших сертификацию и их трудоустройство</a:t>
            </a:r>
            <a:endParaRPr lang="ru-RU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823229" y="3861048"/>
            <a:ext cx="3168352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b="1" dirty="0" smtClean="0"/>
              <a:t>Количество проходящих сертификацию стабилизировалось в районе 200.</a:t>
            </a:r>
            <a:br>
              <a:rPr lang="ru-RU" sz="1100" b="1" dirty="0" smtClean="0"/>
            </a:br>
            <a:endParaRPr lang="ru-RU" sz="1100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b="1" dirty="0" smtClean="0"/>
              <a:t>Менее половины трудоустраивались в НЛМК в 2015-2016 гг. – остальные выходили на рынок.</a:t>
            </a:r>
            <a:br>
              <a:rPr lang="ru-RU" sz="1100" b="1" dirty="0" smtClean="0"/>
            </a:br>
            <a:endParaRPr lang="ru-RU" sz="1100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b="1" dirty="0" smtClean="0"/>
              <a:t>Получившие сертификацию в ЦОСК составляют 6 – 8% от общего набора в НЛМК.</a:t>
            </a:r>
            <a:endParaRPr lang="ru-RU" sz="11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544B-1BA0-4ED1-A369-AB475AEE4A0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49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7" grpId="0">
        <p:bldAsOne/>
      </p:bldGraphic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ВЫВОДЫ: ДЕЛО НЕ В РИСКАХ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1484784"/>
            <a:ext cx="856895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В существующий ситуации ЦОК в промышленности в целом останутся организациями, привязанными к профессиональным учебным заведениям СПО. Они будут помогать решать проблемы, связанные с негибкостью сертификации квалификации по результатам прохождения программ СПО.</a:t>
            </a:r>
          </a:p>
          <a:p>
            <a:endParaRPr lang="ru-RU" sz="1400" b="1" dirty="0"/>
          </a:p>
          <a:p>
            <a:r>
              <a:rPr lang="ru-RU" sz="1400" b="1" dirty="0" smtClean="0"/>
              <a:t>Выход ЦОК на новый уровень возможен в случае выполнения следующих условий:</a:t>
            </a:r>
          </a:p>
          <a:p>
            <a:endParaRPr lang="ru-RU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/>
              <a:t>Создание современных многопрофильных центров подготовки рабочих кадров для работы с рынком труда. Примеры таких центров есть в Австрии и Германии.</a:t>
            </a:r>
            <a:br>
              <a:rPr lang="ru-RU" sz="1400" b="1" dirty="0" smtClean="0"/>
            </a:br>
            <a:r>
              <a:rPr lang="ru-RU" sz="1400" b="1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/>
              <a:t>Повсеместное внедрение дуальной системы обучения, как для учащейся в учреждениях СПО молодежи, так и для людей, обучающихся в центрах подготовки. Пока предприятие полностью осуществляет обучение и присвоение квалификаций по сотням профессий, востребованности центров оценки по ним не будет.</a:t>
            </a:r>
            <a:br>
              <a:rPr lang="ru-RU" sz="1400" b="1" dirty="0" smtClean="0"/>
            </a:br>
            <a:endParaRPr lang="ru-RU" sz="1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/>
              <a:t>Предыдущее условие невыполнимо без радикального сокращения количества профессий и переделки значительного числа уже созданных </a:t>
            </a:r>
            <a:r>
              <a:rPr lang="ru-RU" sz="1400" b="1" dirty="0" err="1" smtClean="0"/>
              <a:t>профстандартов</a:t>
            </a:r>
            <a:r>
              <a:rPr lang="ru-RU" sz="1400" b="1" dirty="0" smtClean="0"/>
              <a:t>. Нужно будет перезапускаться.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544B-1BA0-4ED1-A369-AB475AEE4A0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76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412</Words>
  <Application>Microsoft Office PowerPoint</Application>
  <PresentationFormat>Экран (4:3)</PresentationFormat>
  <Paragraphs>89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Независимая оценка квалификации работников: угрозы для работодателя. Влияние закона 238-ФЗ на подбор и оценку персонала: первые итоги. </vt:lpstr>
      <vt:lpstr>КРАТКАЯ ИСТОРИЯ ВОПРОСА</vt:lpstr>
      <vt:lpstr>Презентация PowerPoint</vt:lpstr>
      <vt:lpstr>Презентация PowerPoint</vt:lpstr>
      <vt:lpstr>Презентация PowerPoint</vt:lpstr>
      <vt:lpstr>ВЫВОДЫ: ДЕЛО НЕ В РИСКАХ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tsyrlin_se</dc:creator>
  <cp:lastModifiedBy>Слава</cp:lastModifiedBy>
  <cp:revision>18</cp:revision>
  <dcterms:created xsi:type="dcterms:W3CDTF">2012-04-02T11:02:39Z</dcterms:created>
  <dcterms:modified xsi:type="dcterms:W3CDTF">2017-03-14T08:04:16Z</dcterms:modified>
</cp:coreProperties>
</file>